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1"/>
  </p:notesMasterIdLst>
  <p:handoutMasterIdLst>
    <p:handoutMasterId r:id="rId22"/>
  </p:handoutMasterIdLst>
  <p:sldIdLst>
    <p:sldId id="321" r:id="rId2"/>
    <p:sldId id="335" r:id="rId3"/>
    <p:sldId id="336" r:id="rId4"/>
    <p:sldId id="338" r:id="rId5"/>
    <p:sldId id="339" r:id="rId6"/>
    <p:sldId id="340" r:id="rId7"/>
    <p:sldId id="337" r:id="rId8"/>
    <p:sldId id="341" r:id="rId9"/>
    <p:sldId id="345" r:id="rId10"/>
    <p:sldId id="342" r:id="rId11"/>
    <p:sldId id="344" r:id="rId12"/>
    <p:sldId id="346" r:id="rId13"/>
    <p:sldId id="350" r:id="rId14"/>
    <p:sldId id="349" r:id="rId15"/>
    <p:sldId id="347" r:id="rId16"/>
    <p:sldId id="351" r:id="rId17"/>
    <p:sldId id="352" r:id="rId18"/>
    <p:sldId id="348" r:id="rId19"/>
    <p:sldId id="353" r:id="rId20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190" y="48"/>
      </p:cViewPr>
      <p:guideLst>
        <p:guide orient="horz" pos="1139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28.02.2023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28.02.2023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себе.</a:t>
            </a:r>
          </a:p>
          <a:p>
            <a:r>
              <a:rPr lang="ru-RU" dirty="0"/>
              <a:t>Формат лекции – 3 блока по 25 минут с 5м перерывом</a:t>
            </a:r>
          </a:p>
          <a:p>
            <a:r>
              <a:rPr lang="ru-RU" dirty="0"/>
              <a:t>Вопросы – поднимаем руки</a:t>
            </a:r>
          </a:p>
          <a:p>
            <a:r>
              <a:rPr lang="ru-RU" dirty="0"/>
              <a:t>Познакомиться со студентами – поднимают руки – </a:t>
            </a:r>
            <a:r>
              <a:rPr lang="en-US" dirty="0" err="1"/>
              <a:t>jvm</a:t>
            </a:r>
            <a:r>
              <a:rPr lang="en-US" dirty="0"/>
              <a:t>, </a:t>
            </a:r>
            <a:r>
              <a:rPr lang="en-US" dirty="0" err="1"/>
              <a:t>pyton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idea, </a:t>
            </a:r>
            <a:r>
              <a:rPr lang="en-US" dirty="0" err="1"/>
              <a:t>kotlin</a:t>
            </a:r>
            <a:r>
              <a:rPr lang="en-US" dirty="0"/>
              <a:t>, docker,</a:t>
            </a:r>
            <a:r>
              <a:rPr lang="ru-RU" dirty="0"/>
              <a:t> </a:t>
            </a:r>
            <a:r>
              <a:rPr lang="en-US" dirty="0" err="1"/>
              <a:t>gradle</a:t>
            </a:r>
            <a:r>
              <a:rPr lang="en-US" dirty="0"/>
              <a:t>, </a:t>
            </a:r>
            <a:r>
              <a:rPr lang="ru-RU" dirty="0"/>
              <a:t>алгоритмы сортировки, строгая типизация, базы данных?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Смотри </a:t>
            </a:r>
            <a:r>
              <a:rPr lang="en-US"/>
              <a:t>SyntaxTest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801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памяти все быстро работает, но стирается после перезапуска и есть ограничение по размеру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файлики хорошо пишется, но медленно ищется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70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Реляционность -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наличие отношений между сущностями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69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Представим табличку, таблица как </a:t>
            </a:r>
            <a:r>
              <a:rPr lang="ru-RU" dirty="0" err="1"/>
              <a:t>эксел</a:t>
            </a:r>
            <a:endParaRPr lang="ru-RU" dirty="0"/>
          </a:p>
          <a:p>
            <a:r>
              <a:rPr lang="ru-RU" dirty="0"/>
              <a:t>Мы видим дублирование данных</a:t>
            </a:r>
          </a:p>
          <a:p>
            <a:r>
              <a:rPr lang="ru-RU" dirty="0"/>
              <a:t>Данные нужно нормализовать. Нормализация – приведение данных к 3ем(или более) нормальным формам</a:t>
            </a:r>
          </a:p>
          <a:p>
            <a:r>
              <a:rPr lang="ru-RU" dirty="0"/>
              <a:t>Разбиваем одну таблицу на две и связываем их по </a:t>
            </a:r>
            <a:r>
              <a:rPr lang="en-US" dirty="0"/>
              <a:t>id</a:t>
            </a:r>
            <a:r>
              <a:rPr lang="ru-RU" dirty="0"/>
              <a:t> – отношения - реляционность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35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634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 </a:t>
            </a:r>
            <a:r>
              <a:rPr lang="en-US" dirty="0" err="1"/>
              <a:t>UserDtoTest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221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 </a:t>
            </a:r>
            <a:r>
              <a:rPr lang="en-US" dirty="0" err="1"/>
              <a:t>ConnectionTest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84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6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dbc.postgresql.org/documentation/use/" TargetMode="External"/><Relationship Id="rId2" Type="http://schemas.openxmlformats.org/officeDocument/2006/relationships/hyperlink" Target="https://hub.docker.com/_/postgres" TargetMode="Externa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habr.com/ru/company/vk/blog/266811/" TargetMode="External"/><Relationship Id="rId4" Type="http://schemas.openxmlformats.org/officeDocument/2006/relationships/hyperlink" Target="https://www.w3schools.com/sql/default.as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</a:t>
            </a:r>
            <a:endParaRPr lang="ru-RU" sz="8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CF666-9183-4054-947B-914C58BCE7D4}"/>
              </a:ext>
            </a:extLst>
          </p:cNvPr>
          <p:cNvSpPr txBox="1"/>
          <p:nvPr/>
        </p:nvSpPr>
        <p:spPr>
          <a:xfrm>
            <a:off x="7955280" y="1120140"/>
            <a:ext cx="36003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Hadoop </a:t>
            </a:r>
            <a:endParaRPr lang="ru-RU" sz="8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0624E26-7A21-47A0-9866-B2B66C8F1EE1}"/>
              </a:ext>
            </a:extLst>
          </p:cNvPr>
          <p:cNvSpPr/>
          <p:nvPr/>
        </p:nvSpPr>
        <p:spPr>
          <a:xfrm>
            <a:off x="8932492" y="3285638"/>
            <a:ext cx="30205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/>
              <a:t>HiveQL </a:t>
            </a:r>
            <a:endParaRPr lang="ru-RU" sz="7200" dirty="0"/>
          </a:p>
        </p:txBody>
      </p:sp>
      <p:pic>
        <p:nvPicPr>
          <p:cNvPr id="4098" name="Picture 2" descr="Логотип программы Apache Hadoop">
            <a:extLst>
              <a:ext uri="{FF2B5EF4-FFF2-40B4-BE49-F238E27FC236}">
                <a16:creationId xmlns:a16="http://schemas.microsoft.com/office/drawing/2014/main" id="{DDCEB096-0AEE-4300-83F7-A364D6F6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25" y="3216660"/>
            <a:ext cx="6872287" cy="206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21F697-4306-4274-A59C-F44234D3B996}"/>
              </a:ext>
            </a:extLst>
          </p:cNvPr>
          <p:cNvSpPr/>
          <p:nvPr/>
        </p:nvSpPr>
        <p:spPr>
          <a:xfrm>
            <a:off x="1800678" y="5661025"/>
            <a:ext cx="3371051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rgbClr val="202122"/>
                </a:solidFill>
                <a:latin typeface="Arial" panose="020B0604020202020204" pitchFamily="34" charset="0"/>
              </a:rPr>
              <a:t>HDFS</a:t>
            </a:r>
            <a:endParaRPr lang="ru-RU" sz="4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YARN</a:t>
            </a:r>
            <a:endParaRPr lang="ru-RU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MapReduce</a:t>
            </a:r>
            <a:endParaRPr lang="ru-RU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Common</a:t>
            </a:r>
            <a:endParaRPr lang="ru-RU" sz="4000" dirty="0"/>
          </a:p>
        </p:txBody>
      </p:sp>
      <p:pic>
        <p:nvPicPr>
          <p:cNvPr id="4100" name="Picture 4" descr="Логотип программы Apache Hive">
            <a:extLst>
              <a:ext uri="{FF2B5EF4-FFF2-40B4-BE49-F238E27FC236}">
                <a16:creationId xmlns:a16="http://schemas.microsoft.com/office/drawing/2014/main" id="{3B59D655-61A3-4FC1-9F21-A3BAD0AA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090" y="2854960"/>
            <a:ext cx="3962400" cy="35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6070ED7-D1F0-408D-9463-599EBDBA46F5}"/>
              </a:ext>
            </a:extLst>
          </p:cNvPr>
          <p:cNvSpPr/>
          <p:nvPr/>
        </p:nvSpPr>
        <p:spPr>
          <a:xfrm>
            <a:off x="8932492" y="6104565"/>
            <a:ext cx="7709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SELECT </a:t>
            </a:r>
            <a:r>
              <a:rPr lang="ru-RU" sz="3600" dirty="0" err="1"/>
              <a:t>word</a:t>
            </a:r>
            <a:r>
              <a:rPr lang="en-US" sz="3600" dirty="0"/>
              <a:t> </a:t>
            </a:r>
            <a:r>
              <a:rPr lang="ru-RU" sz="3600" dirty="0"/>
              <a:t>FROM</a:t>
            </a:r>
          </a:p>
          <a:p>
            <a:r>
              <a:rPr lang="ru-RU" sz="3600" dirty="0"/>
              <a:t> (SELECT </a:t>
            </a:r>
            <a:r>
              <a:rPr lang="ru-RU" sz="3600" dirty="0" err="1"/>
              <a:t>explode</a:t>
            </a:r>
            <a:r>
              <a:rPr lang="ru-RU" sz="3600" dirty="0"/>
              <a:t>(</a:t>
            </a:r>
            <a:r>
              <a:rPr lang="ru-RU" sz="3600" dirty="0" err="1"/>
              <a:t>split</a:t>
            </a:r>
            <a:r>
              <a:rPr lang="ru-RU" sz="3600" dirty="0"/>
              <a:t>(</a:t>
            </a:r>
            <a:r>
              <a:rPr lang="ru-RU" sz="3600" dirty="0" err="1"/>
              <a:t>line</a:t>
            </a:r>
            <a:r>
              <a:rPr lang="ru-RU" sz="3600" dirty="0"/>
              <a:t>, '\s')) AS </a:t>
            </a:r>
            <a:r>
              <a:rPr lang="ru-RU" sz="3600" dirty="0" err="1"/>
              <a:t>word</a:t>
            </a:r>
            <a:r>
              <a:rPr lang="ru-RU" sz="3600" dirty="0"/>
              <a:t> FROM </a:t>
            </a:r>
            <a:r>
              <a:rPr lang="ru-RU" sz="3600" dirty="0" err="1"/>
              <a:t>docs</a:t>
            </a:r>
            <a:r>
              <a:rPr lang="ru-RU" sz="3600" dirty="0"/>
              <a:t>) </a:t>
            </a:r>
            <a:r>
              <a:rPr lang="ru-RU" sz="3600" dirty="0" err="1"/>
              <a:t>temp</a:t>
            </a:r>
            <a:endParaRPr lang="ru-RU" sz="3600" dirty="0"/>
          </a:p>
          <a:p>
            <a:r>
              <a:rPr lang="ru-RU" sz="3600" dirty="0"/>
              <a:t>ORDER BY </a:t>
            </a:r>
            <a:r>
              <a:rPr lang="ru-RU" sz="3600" dirty="0" err="1"/>
              <a:t>word</a:t>
            </a:r>
            <a:r>
              <a:rPr lang="ru-RU" sz="3600" dirty="0"/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CC9CA-779A-4CCF-A8F6-7F700AB85DD8}"/>
              </a:ext>
            </a:extLst>
          </p:cNvPr>
          <p:cNvSpPr txBox="1"/>
          <p:nvPr/>
        </p:nvSpPr>
        <p:spPr>
          <a:xfrm>
            <a:off x="10334336" y="9278580"/>
            <a:ext cx="5963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SQL-</a:t>
            </a:r>
            <a:r>
              <a:rPr lang="ru-RU" sz="5400" dirty="0"/>
              <a:t>подобный язык</a:t>
            </a:r>
          </a:p>
        </p:txBody>
      </p:sp>
    </p:spTree>
    <p:extLst>
      <p:ext uri="{BB962C8B-B14F-4D97-AF65-F5344CB8AC3E}">
        <p14:creationId xmlns:p14="http://schemas.microsoft.com/office/powerpoint/2010/main" val="23938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740829" y="1146443"/>
            <a:ext cx="2647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NoSql</a:t>
            </a:r>
            <a:endParaRPr lang="ru-RU" sz="8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FEEE2C-16F5-4520-8AAD-18571096CFB8}"/>
              </a:ext>
            </a:extLst>
          </p:cNvPr>
          <p:cNvSpPr/>
          <p:nvPr/>
        </p:nvSpPr>
        <p:spPr>
          <a:xfrm>
            <a:off x="5970527" y="4989155"/>
            <a:ext cx="81868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02122"/>
                </a:solidFill>
                <a:latin typeface="Arial" panose="020B0604020202020204" pitchFamily="34" charset="0"/>
              </a:rPr>
              <a:t>No RDBMS (no relational)</a:t>
            </a:r>
            <a:endParaRPr lang="ru-RU" sz="54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85ED3AC-5119-482B-91D7-FE0A9D82958C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10063956" y="2469882"/>
            <a:ext cx="794" cy="251927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B910CF-74C2-435F-A8BC-0D5023985547}"/>
              </a:ext>
            </a:extLst>
          </p:cNvPr>
          <p:cNvSpPr txBox="1"/>
          <p:nvPr/>
        </p:nvSpPr>
        <p:spPr>
          <a:xfrm>
            <a:off x="7484877" y="8190448"/>
            <a:ext cx="51597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Not Only </a:t>
            </a:r>
            <a:r>
              <a:rPr lang="en-US" sz="8000" dirty="0" err="1"/>
              <a:t>Sql</a:t>
            </a:r>
            <a:endParaRPr lang="ru-RU" sz="8000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B1873FB-7876-4147-9E0F-14475EED9C7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063956" y="5912485"/>
            <a:ext cx="0" cy="227796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2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242777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790EB-6A75-4FD1-AA89-9664EBFE7E54}"/>
              </a:ext>
            </a:extLst>
          </p:cNvPr>
          <p:cNvSpPr txBox="1"/>
          <p:nvPr/>
        </p:nvSpPr>
        <p:spPr>
          <a:xfrm>
            <a:off x="1320006" y="3406141"/>
            <a:ext cx="1753949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Существует огромное количество разных баз данных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Нет универсальной БД, на все случаи жизни.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Реляционная БД работает со структурированной информацией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/>
              <a:t>SQL </a:t>
            </a:r>
            <a:r>
              <a:rPr lang="ru-RU" sz="5400" dirty="0"/>
              <a:t>язык позволяет описывать запросы для структурированной информации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Существуют БД для работы со слабоструктурированными данными, использующие </a:t>
            </a:r>
            <a:r>
              <a:rPr lang="en-US" sz="5400" dirty="0"/>
              <a:t>SQL </a:t>
            </a:r>
            <a:r>
              <a:rPr lang="ru-RU" sz="5400" dirty="0"/>
              <a:t>подобные языки</a:t>
            </a:r>
          </a:p>
        </p:txBody>
      </p:sp>
    </p:spTree>
    <p:extLst>
      <p:ext uri="{BB962C8B-B14F-4D97-AF65-F5344CB8AC3E}">
        <p14:creationId xmlns:p14="http://schemas.microsoft.com/office/powerpoint/2010/main" val="32465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6940336" y="1146443"/>
            <a:ext cx="6248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Тест скорости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37B4315-287B-48D9-8D94-A6285686E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192927"/>
              </p:ext>
            </p:extLst>
          </p:nvPr>
        </p:nvGraphicFramePr>
        <p:xfrm>
          <a:off x="3103192" y="4572252"/>
          <a:ext cx="10959128" cy="466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782">
                  <a:extLst>
                    <a:ext uri="{9D8B030D-6E8A-4147-A177-3AD203B41FA5}">
                      <a16:colId xmlns:a16="http://schemas.microsoft.com/office/drawing/2014/main" val="219492430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1157312805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257516442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3750467329"/>
                    </a:ext>
                  </a:extLst>
                </a:gridCol>
              </a:tblGrid>
              <a:tr h="137134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HashMap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Файлы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Postgres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436026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56174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398512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378ms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250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9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6142041" y="1146443"/>
            <a:ext cx="7845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Как поднять базу?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8A0E0-EA5E-4260-92AB-F399FF38FA18}"/>
              </a:ext>
            </a:extLst>
          </p:cNvPr>
          <p:cNvSpPr txBox="1"/>
          <p:nvPr/>
        </p:nvSpPr>
        <p:spPr>
          <a:xfrm flipH="1">
            <a:off x="310596" y="3757122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Установить сервер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10795-5B0E-4AAA-85A6-040E339A24F5}"/>
              </a:ext>
            </a:extLst>
          </p:cNvPr>
          <p:cNvSpPr txBox="1"/>
          <p:nvPr/>
        </p:nvSpPr>
        <p:spPr>
          <a:xfrm flipH="1">
            <a:off x="6692106" y="5598086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Использовать докер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7DAA8-E9EE-440D-B692-DEE1F6DED40A}"/>
              </a:ext>
            </a:extLst>
          </p:cNvPr>
          <p:cNvSpPr txBox="1"/>
          <p:nvPr/>
        </p:nvSpPr>
        <p:spPr>
          <a:xfrm>
            <a:off x="12239839" y="8553174"/>
            <a:ext cx="3703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TestContainer</a:t>
            </a:r>
            <a:endParaRPr lang="ru-RU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E596A-F453-4CF0-95DD-0CF90FBD894E}"/>
              </a:ext>
            </a:extLst>
          </p:cNvPr>
          <p:cNvSpPr txBox="1"/>
          <p:nvPr/>
        </p:nvSpPr>
        <p:spPr>
          <a:xfrm>
            <a:off x="8039448" y="8541845"/>
            <a:ext cx="4038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DockerCompose</a:t>
            </a:r>
            <a:endParaRPr lang="ru-RU" sz="3600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3816D22-492F-4BAB-93C8-BEB2DA0399B4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flipH="1">
            <a:off x="3682446" y="2469882"/>
            <a:ext cx="6382304" cy="1287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AF85C97-FB67-482D-804D-9C0DA8BE981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10063956" y="2469882"/>
            <a:ext cx="794" cy="31282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6F0E483-2BD5-4909-856B-FFD4EAF18168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6458917" y="6521416"/>
            <a:ext cx="3605039" cy="20124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7D6998A-06FF-4842-8498-34468E0323EE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10063956" y="6521416"/>
            <a:ext cx="4027543" cy="20317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48B2BD-8B73-4B6F-876E-0582E45EE0E5}"/>
              </a:ext>
            </a:extLst>
          </p:cNvPr>
          <p:cNvSpPr txBox="1"/>
          <p:nvPr/>
        </p:nvSpPr>
        <p:spPr>
          <a:xfrm>
            <a:off x="12083096" y="6968507"/>
            <a:ext cx="1223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JVM</a:t>
            </a:r>
            <a:endParaRPr lang="ru-RU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DEE37-EC68-42C8-92E2-2E195AE2F8B4}"/>
              </a:ext>
            </a:extLst>
          </p:cNvPr>
          <p:cNvSpPr txBox="1"/>
          <p:nvPr/>
        </p:nvSpPr>
        <p:spPr>
          <a:xfrm>
            <a:off x="5500702" y="8533848"/>
            <a:ext cx="1916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Docker</a:t>
            </a:r>
            <a:endParaRPr lang="ru-RU" sz="3600" dirty="0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A33B8B-0A23-44F8-B115-569980EE10E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0058588" y="6521416"/>
            <a:ext cx="5368" cy="20204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1C923D-E4E4-4649-9833-3577FD271B9F}"/>
              </a:ext>
            </a:extLst>
          </p:cNvPr>
          <p:cNvSpPr txBox="1"/>
          <p:nvPr/>
        </p:nvSpPr>
        <p:spPr>
          <a:xfrm flipH="1">
            <a:off x="12879546" y="3754274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Использовать </a:t>
            </a:r>
            <a:r>
              <a:rPr lang="en-US" sz="5400" dirty="0" err="1"/>
              <a:t>InMem</a:t>
            </a:r>
            <a:endParaRPr lang="ru-RU" sz="5400" dirty="0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A1D8D30B-D588-4267-B589-476A221C972A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>
            <a:off x="10064750" y="2469882"/>
            <a:ext cx="6186646" cy="12843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0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  <p:bldP spid="9" grpId="0"/>
      <p:bldP spid="20" grpId="0"/>
      <p:bldP spid="22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5896020" y="1146443"/>
            <a:ext cx="83358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In memory database</a:t>
            </a:r>
            <a:endParaRPr lang="ru-RU" sz="8000" dirty="0"/>
          </a:p>
        </p:txBody>
      </p:sp>
      <p:pic>
        <p:nvPicPr>
          <p:cNvPr id="1026" name="Picture 2" descr="H2 - Database of Databases">
            <a:extLst>
              <a:ext uri="{FF2B5EF4-FFF2-40B4-BE49-F238E27FC236}">
                <a16:creationId xmlns:a16="http://schemas.microsoft.com/office/drawing/2014/main" id="{738DE77B-CBB8-4470-8DB9-5919544B3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44" y="4635183"/>
            <a:ext cx="399288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Учебник по SQLite3 в Python">
            <a:extLst>
              <a:ext uri="{FF2B5EF4-FFF2-40B4-BE49-F238E27FC236}">
                <a16:creationId xmlns:a16="http://schemas.microsoft.com/office/drawing/2014/main" id="{4BECA2A1-F1C4-447F-84DF-025292CA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5" y="4635183"/>
            <a:ext cx="600023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6940336" y="1146443"/>
            <a:ext cx="6248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Тест скорости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37B4315-287B-48D9-8D94-A6285686ED34}"/>
              </a:ext>
            </a:extLst>
          </p:cNvPr>
          <p:cNvGraphicFramePr>
            <a:graphicFrameLocks noGrp="1"/>
          </p:cNvGraphicFramePr>
          <p:nvPr/>
        </p:nvGraphicFramePr>
        <p:xfrm>
          <a:off x="3103192" y="4572252"/>
          <a:ext cx="13698910" cy="466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9782">
                  <a:extLst>
                    <a:ext uri="{9D8B030D-6E8A-4147-A177-3AD203B41FA5}">
                      <a16:colId xmlns:a16="http://schemas.microsoft.com/office/drawing/2014/main" val="219492430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1157312805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2575164428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3750467329"/>
                    </a:ext>
                  </a:extLst>
                </a:gridCol>
                <a:gridCol w="2739782">
                  <a:extLst>
                    <a:ext uri="{9D8B030D-6E8A-4147-A177-3AD203B41FA5}">
                      <a16:colId xmlns:a16="http://schemas.microsoft.com/office/drawing/2014/main" val="763582062"/>
                    </a:ext>
                  </a:extLst>
                </a:gridCol>
              </a:tblGrid>
              <a:tr h="137134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HashMap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Файлы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Postgres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436026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176ms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456174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650ms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398512"/>
                  </a:ext>
                </a:extLst>
              </a:tr>
              <a:tr h="10971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378ms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250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8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242777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790EB-6A75-4FD1-AA89-9664EBFE7E54}"/>
              </a:ext>
            </a:extLst>
          </p:cNvPr>
          <p:cNvSpPr txBox="1"/>
          <p:nvPr/>
        </p:nvSpPr>
        <p:spPr>
          <a:xfrm>
            <a:off x="1320006" y="3406141"/>
            <a:ext cx="175394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Самый простой и быстрый способ поднять базу – использовать </a:t>
            </a:r>
            <a:r>
              <a:rPr lang="en-US" sz="5400" dirty="0"/>
              <a:t>in</a:t>
            </a:r>
            <a:r>
              <a:rPr lang="ru-RU" sz="5400" dirty="0"/>
              <a:t> </a:t>
            </a:r>
            <a:r>
              <a:rPr lang="en-US" sz="5400" dirty="0"/>
              <a:t>memory </a:t>
            </a:r>
            <a:r>
              <a:rPr lang="ru-RU" sz="5400" dirty="0"/>
              <a:t>базу.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Взаимодействие с базой происходит через </a:t>
            </a:r>
            <a:r>
              <a:rPr lang="ru-RU" sz="5400" dirty="0" err="1"/>
              <a:t>конекшены</a:t>
            </a:r>
            <a:r>
              <a:rPr lang="ru-RU" sz="5400" dirty="0"/>
              <a:t>, которые можно создать имея настройки подключения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Через </a:t>
            </a:r>
            <a:r>
              <a:rPr lang="ru-RU" sz="5400" dirty="0" err="1"/>
              <a:t>коннекшн</a:t>
            </a:r>
            <a:r>
              <a:rPr lang="ru-RU" sz="5400" dirty="0"/>
              <a:t> можно выполнить </a:t>
            </a:r>
            <a:r>
              <a:rPr lang="en-US" sz="5400" dirty="0" err="1"/>
              <a:t>sql</a:t>
            </a:r>
            <a:r>
              <a:rPr lang="en-US" sz="5400" dirty="0"/>
              <a:t> </a:t>
            </a:r>
            <a:r>
              <a:rPr lang="ru-RU" sz="5400" dirty="0"/>
              <a:t>запрос</a:t>
            </a:r>
          </a:p>
        </p:txBody>
      </p:sp>
    </p:spTree>
    <p:extLst>
      <p:ext uri="{BB962C8B-B14F-4D97-AF65-F5344CB8AC3E}">
        <p14:creationId xmlns:p14="http://schemas.microsoft.com/office/powerpoint/2010/main" val="405401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7029303" y="1146443"/>
            <a:ext cx="60708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Sql</a:t>
            </a:r>
            <a:r>
              <a:rPr lang="en-US" sz="8000" dirty="0"/>
              <a:t> </a:t>
            </a:r>
            <a:r>
              <a:rPr lang="ru-RU" sz="8000" dirty="0"/>
              <a:t>синтаксис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3519D-BD59-4E21-BDF4-C99DE19C5884}"/>
              </a:ext>
            </a:extLst>
          </p:cNvPr>
          <p:cNvSpPr txBox="1"/>
          <p:nvPr/>
        </p:nvSpPr>
        <p:spPr>
          <a:xfrm>
            <a:off x="1558422" y="3352066"/>
            <a:ext cx="67169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Работа со структурой</a:t>
            </a:r>
            <a:r>
              <a:rPr lang="en-US" sz="5400" dirty="0"/>
              <a:t>: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Create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Drop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Alter</a:t>
            </a:r>
            <a:endParaRPr lang="ru-RU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6E86B-670F-4D74-A7B3-9050D663D914}"/>
              </a:ext>
            </a:extLst>
          </p:cNvPr>
          <p:cNvSpPr txBox="1"/>
          <p:nvPr/>
        </p:nvSpPr>
        <p:spPr>
          <a:xfrm>
            <a:off x="12809581" y="3352066"/>
            <a:ext cx="57599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Работа с данными</a:t>
            </a:r>
            <a:r>
              <a:rPr lang="en-US" sz="5400" dirty="0"/>
              <a:t>: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Insert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Delete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Update</a:t>
            </a:r>
            <a:endParaRPr lang="ru-RU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77C20-DA22-4C81-AB63-D6E878A3A11A}"/>
              </a:ext>
            </a:extLst>
          </p:cNvPr>
          <p:cNvSpPr txBox="1"/>
          <p:nvPr/>
        </p:nvSpPr>
        <p:spPr>
          <a:xfrm>
            <a:off x="7318332" y="6007100"/>
            <a:ext cx="452720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Поиск данных</a:t>
            </a:r>
            <a:r>
              <a:rPr lang="en-US" sz="5400" dirty="0"/>
              <a:t>: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Select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Count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Distinct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Limit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751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5882511" y="1146443"/>
            <a:ext cx="841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Домашнее задание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790EB-6A75-4FD1-AA89-9664EBFE7E54}"/>
              </a:ext>
            </a:extLst>
          </p:cNvPr>
          <p:cNvSpPr txBox="1"/>
          <p:nvPr/>
        </p:nvSpPr>
        <p:spPr>
          <a:xfrm>
            <a:off x="837008" y="3406141"/>
            <a:ext cx="17539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Поднять любую реляционную базу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Поупражняться в написании запросов</a:t>
            </a:r>
            <a:r>
              <a:rPr lang="en-US" sz="5400" dirty="0"/>
              <a:t>:</a:t>
            </a:r>
            <a:r>
              <a:rPr lang="ru-RU" sz="5400" dirty="0"/>
              <a:t> </a:t>
            </a:r>
            <a:r>
              <a:rPr lang="en-US" sz="5400" dirty="0"/>
              <a:t>create/insert/select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6E571-81DE-458F-8B33-C7A6CFE0C797}"/>
              </a:ext>
            </a:extLst>
          </p:cNvPr>
          <p:cNvSpPr txBox="1"/>
          <p:nvPr/>
        </p:nvSpPr>
        <p:spPr>
          <a:xfrm>
            <a:off x="5332532" y="5661025"/>
            <a:ext cx="97353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Полезные 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4C3E5-C9D0-44D3-91AC-614DE8668CB8}"/>
              </a:ext>
            </a:extLst>
          </p:cNvPr>
          <p:cNvSpPr txBox="1"/>
          <p:nvPr/>
        </p:nvSpPr>
        <p:spPr>
          <a:xfrm>
            <a:off x="837008" y="7485022"/>
            <a:ext cx="196912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hlinkClick r:id="rId2"/>
              </a:rPr>
              <a:t>https://hub.docker.com/_/postgres</a:t>
            </a:r>
            <a:r>
              <a:rPr lang="ru-RU" sz="5400" dirty="0"/>
              <a:t> - как поднять </a:t>
            </a:r>
            <a:r>
              <a:rPr lang="ru-RU" sz="5400" dirty="0" err="1"/>
              <a:t>постргрес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hlinkClick r:id="rId3"/>
              </a:rPr>
              <a:t>https://jdbc.postgresql.org/documentation/use/</a:t>
            </a:r>
            <a:r>
              <a:rPr lang="ru-RU" sz="5400" dirty="0"/>
              <a:t> - как подключиться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hlinkClick r:id="rId4"/>
              </a:rPr>
              <a:t>https://www.w3schools.com/sql/default.asp</a:t>
            </a:r>
            <a:r>
              <a:rPr lang="ru-RU" sz="5400" dirty="0"/>
              <a:t> - примеры синтаксиса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hlinkClick r:id="rId5"/>
              </a:rPr>
              <a:t>https://habr.com/ru/company/vk/blog/266811/</a:t>
            </a:r>
            <a:r>
              <a:rPr lang="ru-RU" sz="5400" dirty="0"/>
              <a:t> - подробная теория</a:t>
            </a:r>
            <a:endParaRPr lang="en-US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0274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64816" y="1146443"/>
            <a:ext cx="76963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Хранение данных</a:t>
            </a:r>
          </a:p>
        </p:txBody>
      </p:sp>
      <p:pic>
        <p:nvPicPr>
          <p:cNvPr id="1026" name="Picture 2" descr="Купить Картотека пластиковая ФОРМАТ А5 (210х148 мм) горизонтальная на 1300  карт 231167 – цена на сайте интернет-магазина Компания ООО Курсив в Тюмени,  все для работы в офисе. Технические характеристики, отзывы, доставка.">
            <a:extLst>
              <a:ext uri="{FF2B5EF4-FFF2-40B4-BE49-F238E27FC236}">
                <a16:creationId xmlns:a16="http://schemas.microsoft.com/office/drawing/2014/main" id="{35438A40-2093-4EA8-9630-A136D9C4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978" y="4137660"/>
            <a:ext cx="3595370" cy="359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66A5A-AB3D-4E54-BA20-EF9DCD065F47}"/>
              </a:ext>
            </a:extLst>
          </p:cNvPr>
          <p:cNvSpPr txBox="1"/>
          <p:nvPr/>
        </p:nvSpPr>
        <p:spPr>
          <a:xfrm>
            <a:off x="1485900" y="4137660"/>
            <a:ext cx="6195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/>
              <a:t>Где хранить данные?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AD79157-F72D-4CCD-80D8-AA2E0778AA03}"/>
              </a:ext>
            </a:extLst>
          </p:cNvPr>
          <p:cNvSpPr/>
          <p:nvPr/>
        </p:nvSpPr>
        <p:spPr>
          <a:xfrm>
            <a:off x="2449195" y="5473680"/>
            <a:ext cx="1006157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 памяти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 файликах на жестком диске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 базе данных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5988962" y="1143000"/>
            <a:ext cx="8149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Виды базы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5E2C79-664D-4817-B465-A5B273C5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20" y="3353098"/>
            <a:ext cx="10513536" cy="68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5988962" y="1143000"/>
            <a:ext cx="8149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Виды базы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BD2E2-D02C-4FAC-ADCA-4883CD8E6C81}"/>
              </a:ext>
            </a:extLst>
          </p:cNvPr>
          <p:cNvSpPr txBox="1"/>
          <p:nvPr/>
        </p:nvSpPr>
        <p:spPr>
          <a:xfrm>
            <a:off x="2141578" y="4521468"/>
            <a:ext cx="35200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Реляционные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A5D9F-4D07-4009-BC64-38F8C2EDF40A}"/>
              </a:ext>
            </a:extLst>
          </p:cNvPr>
          <p:cNvSpPr txBox="1"/>
          <p:nvPr/>
        </p:nvSpPr>
        <p:spPr>
          <a:xfrm>
            <a:off x="8264288" y="6569718"/>
            <a:ext cx="5223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Не реляционные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9D6E4-2594-42A7-ACDE-8B7C284A4B59}"/>
              </a:ext>
            </a:extLst>
          </p:cNvPr>
          <p:cNvSpPr txBox="1"/>
          <p:nvPr/>
        </p:nvSpPr>
        <p:spPr>
          <a:xfrm>
            <a:off x="5923242" y="5830574"/>
            <a:ext cx="1211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Sql</a:t>
            </a:r>
            <a:endParaRPr lang="ru-RU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C54E1-4393-4C2B-887B-EF933F269A3E}"/>
              </a:ext>
            </a:extLst>
          </p:cNvPr>
          <p:cNvSpPr txBox="1"/>
          <p:nvPr/>
        </p:nvSpPr>
        <p:spPr>
          <a:xfrm>
            <a:off x="12390120" y="4906189"/>
            <a:ext cx="3074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No </a:t>
            </a:r>
            <a:r>
              <a:rPr lang="en-US" sz="4400" dirty="0" err="1"/>
              <a:t>sql</a:t>
            </a:r>
            <a:endParaRPr lang="ru-RU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56C4-4109-4E2D-A64B-942BB1C6E8A0}"/>
              </a:ext>
            </a:extLst>
          </p:cNvPr>
          <p:cNvSpPr txBox="1"/>
          <p:nvPr/>
        </p:nvSpPr>
        <p:spPr>
          <a:xfrm>
            <a:off x="11513820" y="838436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Sql</a:t>
            </a:r>
            <a:r>
              <a:rPr lang="ru-RU" sz="4400" dirty="0"/>
              <a:t> подобные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8C4E2-C7EB-4243-9921-0EB385A23168}"/>
              </a:ext>
            </a:extLst>
          </p:cNvPr>
          <p:cNvSpPr txBox="1"/>
          <p:nvPr/>
        </p:nvSpPr>
        <p:spPr>
          <a:xfrm>
            <a:off x="6896100" y="3657501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Иерархичные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3D23A-7389-4273-A845-9E2B04F4C901}"/>
              </a:ext>
            </a:extLst>
          </p:cNvPr>
          <p:cNvSpPr txBox="1"/>
          <p:nvPr/>
        </p:nvSpPr>
        <p:spPr>
          <a:xfrm>
            <a:off x="7894320" y="5270597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err="1"/>
              <a:t>Графовые</a:t>
            </a:r>
            <a:endParaRPr lang="ru-RU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6BA01-A39C-4AE0-8978-21282A357D4D}"/>
              </a:ext>
            </a:extLst>
          </p:cNvPr>
          <p:cNvSpPr txBox="1"/>
          <p:nvPr/>
        </p:nvSpPr>
        <p:spPr>
          <a:xfrm>
            <a:off x="2194560" y="7767328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Колоночные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F9C25-46D1-417B-A852-846A7A5C7D48}"/>
              </a:ext>
            </a:extLst>
          </p:cNvPr>
          <p:cNvSpPr txBox="1"/>
          <p:nvPr/>
        </p:nvSpPr>
        <p:spPr>
          <a:xfrm>
            <a:off x="6454538" y="876908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Сетевые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F6839-7C34-4434-AFED-19DE5A0FD5D3}"/>
              </a:ext>
            </a:extLst>
          </p:cNvPr>
          <p:cNvSpPr txBox="1"/>
          <p:nvPr/>
        </p:nvSpPr>
        <p:spPr>
          <a:xfrm>
            <a:off x="12329200" y="3184669"/>
            <a:ext cx="4861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Ключ-значение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9362CA-F90B-4FA5-A0D7-429F7FB9523F}"/>
              </a:ext>
            </a:extLst>
          </p:cNvPr>
          <p:cNvSpPr txBox="1"/>
          <p:nvPr/>
        </p:nvSpPr>
        <p:spPr>
          <a:xfrm>
            <a:off x="13571220" y="6887091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VLDB</a:t>
            </a:r>
            <a:endParaRPr lang="ru-RU" sz="4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D2EA9-6C49-4049-9D19-FAC7234E97DD}"/>
              </a:ext>
            </a:extLst>
          </p:cNvPr>
          <p:cNvSpPr txBox="1"/>
          <p:nvPr/>
        </p:nvSpPr>
        <p:spPr>
          <a:xfrm>
            <a:off x="15133320" y="5376942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InMem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56483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5988962" y="1143000"/>
            <a:ext cx="8149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Виды базы данных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C9D0F-63BD-400D-A56A-5DDA13722188}"/>
              </a:ext>
            </a:extLst>
          </p:cNvPr>
          <p:cNvSpPr txBox="1"/>
          <p:nvPr/>
        </p:nvSpPr>
        <p:spPr>
          <a:xfrm>
            <a:off x="6713220" y="3065989"/>
            <a:ext cx="5779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Структура и связи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968CB5D-BEB4-490B-A87A-F45866D1269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5074920" y="3989319"/>
            <a:ext cx="4528205" cy="21099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08477F-4ABC-42FC-82C9-D34CF590E8C9}"/>
              </a:ext>
            </a:extLst>
          </p:cNvPr>
          <p:cNvSpPr txBox="1"/>
          <p:nvPr/>
        </p:nvSpPr>
        <p:spPr>
          <a:xfrm>
            <a:off x="2499181" y="6099254"/>
            <a:ext cx="5151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Реляционная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6AE27-0A48-4D3E-8123-B34E5D719CFA}"/>
              </a:ext>
            </a:extLst>
          </p:cNvPr>
          <p:cNvSpPr txBox="1"/>
          <p:nvPr/>
        </p:nvSpPr>
        <p:spPr>
          <a:xfrm>
            <a:off x="11563211" y="6099254"/>
            <a:ext cx="5151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Не реляционная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0DB42B6-FD73-4956-BFFC-E86CD2FA1555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9603125" y="3989319"/>
            <a:ext cx="4535825" cy="21099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50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4228865" y="1146443"/>
            <a:ext cx="11670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Реляционные базы данных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4284F43-9285-4436-97B1-6761BEFDB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30777"/>
              </p:ext>
            </p:extLst>
          </p:nvPr>
        </p:nvGraphicFramePr>
        <p:xfrm>
          <a:off x="1737360" y="3268415"/>
          <a:ext cx="17024821" cy="26304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57874">
                  <a:extLst>
                    <a:ext uri="{9D8B030D-6E8A-4147-A177-3AD203B41FA5}">
                      <a16:colId xmlns:a16="http://schemas.microsoft.com/office/drawing/2014/main" val="2692198072"/>
                    </a:ext>
                  </a:extLst>
                </a:gridCol>
                <a:gridCol w="1878029">
                  <a:extLst>
                    <a:ext uri="{9D8B030D-6E8A-4147-A177-3AD203B41FA5}">
                      <a16:colId xmlns:a16="http://schemas.microsoft.com/office/drawing/2014/main" val="1066882176"/>
                    </a:ext>
                  </a:extLst>
                </a:gridCol>
                <a:gridCol w="1607460">
                  <a:extLst>
                    <a:ext uri="{9D8B030D-6E8A-4147-A177-3AD203B41FA5}">
                      <a16:colId xmlns:a16="http://schemas.microsoft.com/office/drawing/2014/main" val="2672169170"/>
                    </a:ext>
                  </a:extLst>
                </a:gridCol>
                <a:gridCol w="2847788">
                  <a:extLst>
                    <a:ext uri="{9D8B030D-6E8A-4147-A177-3AD203B41FA5}">
                      <a16:colId xmlns:a16="http://schemas.microsoft.com/office/drawing/2014/main" val="3908964596"/>
                    </a:ext>
                  </a:extLst>
                </a:gridCol>
                <a:gridCol w="2790523">
                  <a:extLst>
                    <a:ext uri="{9D8B030D-6E8A-4147-A177-3AD203B41FA5}">
                      <a16:colId xmlns:a16="http://schemas.microsoft.com/office/drawing/2014/main" val="1866991964"/>
                    </a:ext>
                  </a:extLst>
                </a:gridCol>
                <a:gridCol w="2843147">
                  <a:extLst>
                    <a:ext uri="{9D8B030D-6E8A-4147-A177-3AD203B41FA5}">
                      <a16:colId xmlns:a16="http://schemas.microsoft.com/office/drawing/2014/main" val="7171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книги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972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nkoffSans"/>
                          <a:ea typeface="+mn-ea"/>
                          <a:cs typeface="+mn-cs"/>
                        </a:rPr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Автор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 рождения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Страна рождения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6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Чистый код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2008г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973р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Роберт Мартин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США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46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Идеальный программист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2011г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821р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Роберт Мартин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США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46969"/>
                  </a:ext>
                </a:extLst>
              </a:tr>
              <a:tr h="14121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2972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nkoff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  <a:endParaRPr lang="ru-RU" sz="2972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93309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9419842-2D91-4166-9CF1-426868B7D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87951"/>
              </p:ext>
            </p:extLst>
          </p:nvPr>
        </p:nvGraphicFramePr>
        <p:xfrm>
          <a:off x="1737360" y="6518000"/>
          <a:ext cx="9144000" cy="2177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89120">
                  <a:extLst>
                    <a:ext uri="{9D8B030D-6E8A-4147-A177-3AD203B41FA5}">
                      <a16:colId xmlns:a16="http://schemas.microsoft.com/office/drawing/2014/main" val="2146952216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1142844154"/>
                    </a:ext>
                  </a:extLst>
                </a:gridCol>
                <a:gridCol w="1165860">
                  <a:extLst>
                    <a:ext uri="{9D8B030D-6E8A-4147-A177-3AD203B41FA5}">
                      <a16:colId xmlns:a16="http://schemas.microsoft.com/office/drawing/2014/main" val="1654128835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3228309120"/>
                    </a:ext>
                  </a:extLst>
                </a:gridCol>
              </a:tblGrid>
              <a:tr h="169861">
                <a:tc>
                  <a:txBody>
                    <a:bodyPr/>
                    <a:lstStyle/>
                    <a:p>
                      <a:r>
                        <a:rPr lang="ru-RU" dirty="0"/>
                        <a:t>Название книги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r>
                        <a:rPr lang="ru-RU" dirty="0"/>
                        <a:t>автора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6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Чистый код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2008г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973р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4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Идеальный программист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2011г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821р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46969"/>
                  </a:ext>
                </a:extLst>
              </a:tr>
              <a:tr h="141216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93309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0D2945E7-7F38-421B-9F71-8FEF93C1C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98246"/>
              </p:ext>
            </p:extLst>
          </p:nvPr>
        </p:nvGraphicFramePr>
        <p:xfrm>
          <a:off x="12047219" y="6498040"/>
          <a:ext cx="6714962" cy="16331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2735">
                  <a:extLst>
                    <a:ext uri="{9D8B030D-6E8A-4147-A177-3AD203B41FA5}">
                      <a16:colId xmlns:a16="http://schemas.microsoft.com/office/drawing/2014/main" val="969178493"/>
                    </a:ext>
                  </a:extLst>
                </a:gridCol>
                <a:gridCol w="2797725">
                  <a:extLst>
                    <a:ext uri="{9D8B030D-6E8A-4147-A177-3AD203B41FA5}">
                      <a16:colId xmlns:a16="http://schemas.microsoft.com/office/drawing/2014/main" val="3908964596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1866991964"/>
                    </a:ext>
                  </a:extLst>
                </a:gridCol>
                <a:gridCol w="1914362">
                  <a:extLst>
                    <a:ext uri="{9D8B030D-6E8A-4147-A177-3AD203B41FA5}">
                      <a16:colId xmlns:a16="http://schemas.microsoft.com/office/drawing/2014/main" val="71713299"/>
                    </a:ext>
                  </a:extLst>
                </a:gridCol>
              </a:tblGrid>
              <a:tr h="169861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Автор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Страна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6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Роберт Мартин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1952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США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4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72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469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1B2A56-DDF0-4641-BE87-39AAB167A5C9}"/>
              </a:ext>
            </a:extLst>
          </p:cNvPr>
          <p:cNvSpPr txBox="1"/>
          <p:nvPr/>
        </p:nvSpPr>
        <p:spPr>
          <a:xfrm>
            <a:off x="1097280" y="966978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Примеры: </a:t>
            </a:r>
          </a:p>
        </p:txBody>
      </p:sp>
      <p:pic>
        <p:nvPicPr>
          <p:cNvPr id="1026" name="Picture 2" descr="Картинки по запросу oracle db">
            <a:extLst>
              <a:ext uri="{FF2B5EF4-FFF2-40B4-BE49-F238E27FC236}">
                <a16:creationId xmlns:a16="http://schemas.microsoft.com/office/drawing/2014/main" id="{2D895CDC-7607-4ED2-8150-2B365201D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360" y="8950960"/>
            <a:ext cx="4657766" cy="17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greSQL: Open Source Databases | OVHcloud">
            <a:extLst>
              <a:ext uri="{FF2B5EF4-FFF2-40B4-BE49-F238E27FC236}">
                <a16:creationId xmlns:a16="http://schemas.microsoft.com/office/drawing/2014/main" id="{9EC5D840-048C-49ED-A671-676DE9ED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47" y="8923228"/>
            <a:ext cx="5484593" cy="17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mysql db">
            <a:extLst>
              <a:ext uri="{FF2B5EF4-FFF2-40B4-BE49-F238E27FC236}">
                <a16:creationId xmlns:a16="http://schemas.microsoft.com/office/drawing/2014/main" id="{FB0D304A-02CB-43E6-994E-6D8509041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160" y="8950960"/>
            <a:ext cx="3428171" cy="176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7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197900" y="1146443"/>
            <a:ext cx="37321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Sql</a:t>
            </a:r>
            <a:r>
              <a:rPr lang="en-US" sz="8000" dirty="0"/>
              <a:t> </a:t>
            </a:r>
            <a:r>
              <a:rPr lang="ru-RU" sz="8000" dirty="0"/>
              <a:t>язык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B5F89-BA91-41E2-8E9C-0CDE63CA056B}"/>
              </a:ext>
            </a:extLst>
          </p:cNvPr>
          <p:cNvSpPr txBox="1"/>
          <p:nvPr/>
        </p:nvSpPr>
        <p:spPr>
          <a:xfrm>
            <a:off x="5874890" y="3021082"/>
            <a:ext cx="109043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err="1"/>
              <a:t>Structured</a:t>
            </a:r>
            <a:r>
              <a:rPr lang="ru-RU" sz="4400" dirty="0"/>
              <a:t> </a:t>
            </a:r>
            <a:r>
              <a:rPr lang="ru-RU" sz="4400" dirty="0" err="1"/>
              <a:t>Query</a:t>
            </a:r>
            <a:r>
              <a:rPr lang="ru-RU" sz="4400" dirty="0"/>
              <a:t> </a:t>
            </a:r>
            <a:r>
              <a:rPr lang="ru-RU" sz="4400" dirty="0" err="1"/>
              <a:t>Language</a:t>
            </a:r>
            <a:r>
              <a:rPr lang="ru-RU" sz="4400" dirty="0"/>
              <a:t> —</a:t>
            </a:r>
            <a:br>
              <a:rPr lang="ru-RU" sz="4400" dirty="0"/>
            </a:br>
            <a:r>
              <a:rPr lang="ru-RU" sz="4400" dirty="0"/>
              <a:t> «язык структурированных запросов» — </a:t>
            </a:r>
            <a:r>
              <a:rPr lang="ru-RU" sz="4400" b="1" dirty="0"/>
              <a:t>декларативный</a:t>
            </a:r>
            <a:r>
              <a:rPr lang="ru-RU" sz="4400" dirty="0"/>
              <a:t> язык программирования, применяемый для создания, модификации и управления данными в реляционной базе данных, управляемой соответствующей системой управления базами данных.</a:t>
            </a:r>
          </a:p>
        </p:txBody>
      </p:sp>
      <p:pic>
        <p:nvPicPr>
          <p:cNvPr id="3076" name="Picture 4" descr="https://ru.wikipedia.org/static/images/project-logos/ruwiki.png">
            <a:extLst>
              <a:ext uri="{FF2B5EF4-FFF2-40B4-BE49-F238E27FC236}">
                <a16:creationId xmlns:a16="http://schemas.microsoft.com/office/drawing/2014/main" id="{D74FE793-891F-4C69-A22C-4A19CE46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5" y="3128515"/>
            <a:ext cx="4021455" cy="461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30537CF-74B2-455F-9584-7FE65D52841E}"/>
              </a:ext>
            </a:extLst>
          </p:cNvPr>
          <p:cNvSpPr/>
          <p:nvPr/>
        </p:nvSpPr>
        <p:spPr>
          <a:xfrm>
            <a:off x="3703321" y="8641079"/>
            <a:ext cx="102704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SELECT *</a:t>
            </a:r>
          </a:p>
          <a:p>
            <a:r>
              <a:rPr lang="ru-RU" sz="4400" dirty="0"/>
              <a:t>FROM </a:t>
            </a:r>
            <a:r>
              <a:rPr lang="ru-RU" sz="4400" dirty="0" err="1"/>
              <a:t>Contacts</a:t>
            </a:r>
            <a:endParaRPr lang="ru-RU" sz="4400" dirty="0"/>
          </a:p>
          <a:p>
            <a:r>
              <a:rPr lang="ru-RU" sz="4400" dirty="0"/>
              <a:t>WHERE </a:t>
            </a:r>
            <a:r>
              <a:rPr lang="en-US" sz="4400" dirty="0"/>
              <a:t>Name</a:t>
            </a:r>
            <a:r>
              <a:rPr lang="ru-RU" sz="4400" dirty="0"/>
              <a:t>= '</a:t>
            </a:r>
            <a:r>
              <a:rPr lang="ru-RU" sz="4400" dirty="0" err="1"/>
              <a:t>Mary</a:t>
            </a:r>
            <a:r>
              <a:rPr lang="ru-RU" sz="4400" dirty="0"/>
              <a:t>’</a:t>
            </a:r>
            <a:r>
              <a:rPr lang="en-US" sz="4400" dirty="0"/>
              <a:t> AND age &gt; 18</a:t>
            </a:r>
            <a:r>
              <a:rPr lang="ru-RU" sz="4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4059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D607C1-8DD7-4AE6-93A6-B61C26E9CCD8}"/>
              </a:ext>
            </a:extLst>
          </p:cNvPr>
          <p:cNvSpPr txBox="1"/>
          <p:nvPr/>
        </p:nvSpPr>
        <p:spPr>
          <a:xfrm>
            <a:off x="3601731" y="1146443"/>
            <a:ext cx="129974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Не реляционные базы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6C20C-2F91-4183-8E9B-4182C66915C9}"/>
              </a:ext>
            </a:extLst>
          </p:cNvPr>
          <p:cNvSpPr txBox="1"/>
          <p:nvPr/>
        </p:nvSpPr>
        <p:spPr>
          <a:xfrm>
            <a:off x="914400" y="4709795"/>
            <a:ext cx="5852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Базы данных в которых </a:t>
            </a:r>
            <a:r>
              <a:rPr lang="ru-RU" sz="4000" b="1" dirty="0"/>
              <a:t>отсутствует</a:t>
            </a:r>
            <a:r>
              <a:rPr lang="ru-RU" sz="4000" dirty="0"/>
              <a:t> структура и связи в таблицах</a:t>
            </a:r>
          </a:p>
        </p:txBody>
      </p:sp>
      <p:pic>
        <p:nvPicPr>
          <p:cNvPr id="2050" name="Picture 2" descr="Forget SQL vs NoSQL - Get the Best of Both Worlds with JSON in PostgreSQL">
            <a:extLst>
              <a:ext uri="{FF2B5EF4-FFF2-40B4-BE49-F238E27FC236}">
                <a16:creationId xmlns:a16="http://schemas.microsoft.com/office/drawing/2014/main" id="{D8D32D84-9489-45FA-83E0-4405627A6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729" y="3543935"/>
            <a:ext cx="1000125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03815-00FD-4235-B21D-18EF875BA146}"/>
              </a:ext>
            </a:extLst>
          </p:cNvPr>
          <p:cNvSpPr txBox="1"/>
          <p:nvPr/>
        </p:nvSpPr>
        <p:spPr>
          <a:xfrm>
            <a:off x="1097280" y="9669780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Примеры: </a:t>
            </a:r>
          </a:p>
        </p:txBody>
      </p:sp>
      <p:pic>
        <p:nvPicPr>
          <p:cNvPr id="2052" name="Picture 4" descr="Файл:MongoDB Logo.svg — Википедия">
            <a:extLst>
              <a:ext uri="{FF2B5EF4-FFF2-40B4-BE49-F238E27FC236}">
                <a16:creationId xmlns:a16="http://schemas.microsoft.com/office/drawing/2014/main" id="{432857CF-7EAE-44D6-94D7-387547720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80" y="9532828"/>
            <a:ext cx="5068929" cy="135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ache CouchDB - Open.ConductScience">
            <a:extLst>
              <a:ext uri="{FF2B5EF4-FFF2-40B4-BE49-F238E27FC236}">
                <a16:creationId xmlns:a16="http://schemas.microsoft.com/office/drawing/2014/main" id="{C5179528-87E7-43E6-9D56-C80793F8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466" y="9532828"/>
            <a:ext cx="3613053" cy="135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dis - Wikipedia">
            <a:extLst>
              <a:ext uri="{FF2B5EF4-FFF2-40B4-BE49-F238E27FC236}">
                <a16:creationId xmlns:a16="http://schemas.microsoft.com/office/drawing/2014/main" id="{7A161E23-AABF-467B-AAED-7E03E8D7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430" y="9478852"/>
            <a:ext cx="4253549" cy="14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05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38164D-36C4-4C2B-8F2B-224828822F2F}"/>
              </a:ext>
            </a:extLst>
          </p:cNvPr>
          <p:cNvSpPr txBox="1"/>
          <p:nvPr/>
        </p:nvSpPr>
        <p:spPr>
          <a:xfrm>
            <a:off x="8740829" y="1146443"/>
            <a:ext cx="2647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NoSql</a:t>
            </a:r>
            <a:endParaRPr lang="ru-RU" sz="8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FEEE2C-16F5-4520-8AAD-18571096CFB8}"/>
              </a:ext>
            </a:extLst>
          </p:cNvPr>
          <p:cNvSpPr/>
          <p:nvPr/>
        </p:nvSpPr>
        <p:spPr>
          <a:xfrm>
            <a:off x="5970527" y="4989155"/>
            <a:ext cx="81868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202122"/>
                </a:solidFill>
                <a:latin typeface="Arial" panose="020B0604020202020204" pitchFamily="34" charset="0"/>
              </a:rPr>
              <a:t>No RDBMS (no relational)</a:t>
            </a:r>
            <a:endParaRPr lang="ru-RU" sz="54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85ED3AC-5119-482B-91D7-FE0A9D82958C}"/>
              </a:ext>
            </a:extLst>
          </p:cNvPr>
          <p:cNvCxnSpPr>
            <a:stCxn id="4" idx="2"/>
            <a:endCxn id="2" idx="0"/>
          </p:cNvCxnSpPr>
          <p:nvPr/>
        </p:nvCxnSpPr>
        <p:spPr>
          <a:xfrm flipH="1">
            <a:off x="10063956" y="2469882"/>
            <a:ext cx="794" cy="2519273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9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9125</TotalTime>
  <Words>596</Words>
  <Application>Microsoft Office PowerPoint</Application>
  <PresentationFormat>Произвольный</PresentationFormat>
  <Paragraphs>195</Paragraphs>
  <Slides>19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626</cp:revision>
  <dcterms:created xsi:type="dcterms:W3CDTF">2020-08-11T16:12:28Z</dcterms:created>
  <dcterms:modified xsi:type="dcterms:W3CDTF">2023-02-28T14:42:40Z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